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/>
    <p:restoredTop sz="95221"/>
  </p:normalViewPr>
  <p:slideViewPr>
    <p:cSldViewPr snapToGrid="0" snapToObjects="1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7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ordPictureWatermark1">
            <a:extLst>
              <a:ext uri="{FF2B5EF4-FFF2-40B4-BE49-F238E27FC236}">
                <a16:creationId xmlns:a16="http://schemas.microsoft.com/office/drawing/2014/main" id="{E7520372-94D1-8C41-81D0-E633352A07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b="60203"/>
          <a:stretch/>
        </p:blipFill>
        <p:spPr bwMode="auto">
          <a:xfrm>
            <a:off x="7362178" y="-126152"/>
            <a:ext cx="5128260" cy="627506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D0DBE5-7682-3149-9F48-2976A10F1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17549" y="3903687"/>
            <a:ext cx="8572500" cy="1733178"/>
          </a:xfrm>
        </p:spPr>
        <p:txBody>
          <a:bodyPr anchor="b">
            <a:normAutofit fontScale="90000"/>
          </a:bodyPr>
          <a:lstStyle/>
          <a:p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Linden-Realschule</a:t>
            </a:r>
            <a:b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Stuttgart</a:t>
            </a: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Matthias Frank </a:t>
            </a:r>
            <a:br>
              <a:rPr lang="de-DE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Sportkoordinationslehrer</a:t>
            </a:r>
            <a:br>
              <a:rPr lang="de-DE" sz="2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Realschulkonrektor</a:t>
            </a:r>
            <a:endParaRPr lang="de-DE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55BF26-F0E3-D14D-9B76-EC737281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71" y="5249444"/>
            <a:ext cx="5119860" cy="1734708"/>
          </a:xfrm>
          <a:prstGeom prst="rect">
            <a:avLst/>
          </a:prstGeom>
        </p:spPr>
      </p:pic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500B49E-CD8E-264C-8905-D11EB265E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178" y="3966080"/>
            <a:ext cx="4037342" cy="13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5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ordPictureWatermark1">
            <a:extLst>
              <a:ext uri="{FF2B5EF4-FFF2-40B4-BE49-F238E27FC236}">
                <a16:creationId xmlns:a16="http://schemas.microsoft.com/office/drawing/2014/main" id="{E7520372-94D1-8C41-81D0-E633352A07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b="60203"/>
          <a:stretch/>
        </p:blipFill>
        <p:spPr bwMode="auto">
          <a:xfrm>
            <a:off x="9370362" y="9"/>
            <a:ext cx="2821638" cy="3541885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E3B74C-8C98-424A-94D7-294AA47D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76" y="5804957"/>
            <a:ext cx="3107006" cy="10530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D57AD4-D26B-3744-82FC-1241202F9F66}"/>
              </a:ext>
            </a:extLst>
          </p:cNvPr>
          <p:cNvSpPr txBox="1"/>
          <p:nvPr/>
        </p:nvSpPr>
        <p:spPr>
          <a:xfrm>
            <a:off x="681028" y="3541905"/>
            <a:ext cx="1082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105AD80-6C96-194B-B0FC-1C3A001E0924}"/>
              </a:ext>
            </a:extLst>
          </p:cNvPr>
          <p:cNvGrpSpPr/>
          <p:nvPr/>
        </p:nvGrpSpPr>
        <p:grpSpPr>
          <a:xfrm>
            <a:off x="331221" y="216616"/>
            <a:ext cx="3691527" cy="3599555"/>
            <a:chOff x="3611541" y="2099733"/>
            <a:chExt cx="3251200" cy="3251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4C2B47-5769-E442-9101-FA64BAFCBDB7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4A035F25-764E-8541-99F3-17E925984D7D}"/>
                </a:ext>
              </a:extLst>
            </p:cNvPr>
            <p:cNvSpPr txBox="1"/>
            <p:nvPr/>
          </p:nvSpPr>
          <p:spPr>
            <a:xfrm>
              <a:off x="3994605" y="2482315"/>
              <a:ext cx="248507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/>
                <a:t>Du möchtest deine sportlichen </a:t>
              </a:r>
              <a:r>
                <a:rPr lang="de-DE" sz="2400" b="1" dirty="0"/>
                <a:t>Ziele und Träume</a:t>
              </a:r>
              <a:r>
                <a:rPr lang="de-DE" sz="2400" dirty="0"/>
                <a:t> verwirklichen…</a:t>
              </a:r>
              <a:endParaRPr lang="de-DE" sz="2400" kern="1200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A3A157A-64CF-9148-B2EF-5B361845438B}"/>
              </a:ext>
            </a:extLst>
          </p:cNvPr>
          <p:cNvGrpSpPr/>
          <p:nvPr/>
        </p:nvGrpSpPr>
        <p:grpSpPr>
          <a:xfrm>
            <a:off x="1765202" y="3035333"/>
            <a:ext cx="3691527" cy="3599555"/>
            <a:chOff x="3611541" y="2099733"/>
            <a:chExt cx="3251200" cy="32512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8A77F1-19A2-3041-9F89-D3C8E4906610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BB9E89F-DF6E-BE44-8A6D-B3FB1949C9F3}"/>
                </a:ext>
              </a:extLst>
            </p:cNvPr>
            <p:cNvSpPr txBox="1"/>
            <p:nvPr/>
          </p:nvSpPr>
          <p:spPr>
            <a:xfrm>
              <a:off x="3994605" y="2482315"/>
              <a:ext cx="248507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/>
                <a:t>…willst die </a:t>
              </a:r>
              <a:r>
                <a:rPr lang="de-DE" sz="2400" b="1" dirty="0"/>
                <a:t>Schule</a:t>
              </a:r>
              <a:r>
                <a:rPr lang="de-DE" sz="2400" dirty="0"/>
                <a:t> dabei aber nicht vernachlässigen… </a:t>
              </a:r>
              <a:endParaRPr lang="de-DE" sz="2400" kern="1200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741CB05-51DA-A244-9F7B-415820DA3764}"/>
              </a:ext>
            </a:extLst>
          </p:cNvPr>
          <p:cNvGrpSpPr/>
          <p:nvPr/>
        </p:nvGrpSpPr>
        <p:grpSpPr>
          <a:xfrm>
            <a:off x="4745171" y="1599315"/>
            <a:ext cx="3691527" cy="3599555"/>
            <a:chOff x="3611541" y="2099733"/>
            <a:chExt cx="3251200" cy="3251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C6D9D7-EC32-A14A-866B-F968C5E51743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59D8B61B-8F89-2540-97D1-29D9A8B0D80B}"/>
                </a:ext>
              </a:extLst>
            </p:cNvPr>
            <p:cNvSpPr txBox="1"/>
            <p:nvPr/>
          </p:nvSpPr>
          <p:spPr>
            <a:xfrm>
              <a:off x="3994605" y="2482315"/>
              <a:ext cx="248507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/>
                <a:t>…und suchst dafür einen </a:t>
              </a:r>
              <a:r>
                <a:rPr lang="de-DE" sz="2400" b="1" dirty="0"/>
                <a:t>STARKEN</a:t>
              </a:r>
              <a:r>
                <a:rPr lang="de-DE" sz="2400" dirty="0"/>
                <a:t> Partner?</a:t>
              </a:r>
              <a:endParaRPr lang="de-DE" sz="2400" kern="1200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B50BCD9-69EB-6743-A3C2-6C0648836FAD}"/>
              </a:ext>
            </a:extLst>
          </p:cNvPr>
          <p:cNvGrpSpPr/>
          <p:nvPr/>
        </p:nvGrpSpPr>
        <p:grpSpPr>
          <a:xfrm>
            <a:off x="8036898" y="2154087"/>
            <a:ext cx="3691527" cy="3599555"/>
            <a:chOff x="3611541" y="2099733"/>
            <a:chExt cx="3251200" cy="3251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24C164-B5AD-754F-AC25-DB7C82D73231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CEEDD4A6-F8D9-C94C-9EFC-2DAC7CD60F21}"/>
                </a:ext>
              </a:extLst>
            </p:cNvPr>
            <p:cNvSpPr txBox="1"/>
            <p:nvPr/>
          </p:nvSpPr>
          <p:spPr>
            <a:xfrm>
              <a:off x="3994605" y="2482315"/>
              <a:ext cx="248507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/>
                <a:t>Dann bist du an der </a:t>
              </a:r>
              <a:r>
                <a:rPr lang="de-DE" sz="2400" b="1" dirty="0"/>
                <a:t>LINDEN-REALSCHULE</a:t>
              </a:r>
              <a:r>
                <a:rPr lang="de-DE" sz="2400" dirty="0"/>
                <a:t> genau richtig!</a:t>
              </a:r>
              <a:endParaRPr lang="de-DE" sz="2400" kern="1200" dirty="0"/>
            </a:p>
          </p:txBody>
        </p:sp>
      </p:grp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400D1E0-2219-7D40-8AAE-E42E4E241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669" y="6013375"/>
            <a:ext cx="1920582" cy="6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ordPictureWatermark1">
            <a:extLst>
              <a:ext uri="{FF2B5EF4-FFF2-40B4-BE49-F238E27FC236}">
                <a16:creationId xmlns:a16="http://schemas.microsoft.com/office/drawing/2014/main" id="{E7520372-94D1-8C41-81D0-E633352A07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b="60203"/>
          <a:stretch/>
        </p:blipFill>
        <p:spPr bwMode="auto">
          <a:xfrm>
            <a:off x="9370362" y="9"/>
            <a:ext cx="2821638" cy="3541885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E3B74C-8C98-424A-94D7-294AA47D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76" y="5804957"/>
            <a:ext cx="3107006" cy="10530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D57AD4-D26B-3744-82FC-1241202F9F66}"/>
              </a:ext>
            </a:extLst>
          </p:cNvPr>
          <p:cNvSpPr txBox="1"/>
          <p:nvPr/>
        </p:nvSpPr>
        <p:spPr>
          <a:xfrm>
            <a:off x="681028" y="3541905"/>
            <a:ext cx="1082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BC52BD0-1ACF-D64F-B193-E0467E1DAE2F}"/>
              </a:ext>
            </a:extLst>
          </p:cNvPr>
          <p:cNvGrpSpPr/>
          <p:nvPr/>
        </p:nvGrpSpPr>
        <p:grpSpPr>
          <a:xfrm>
            <a:off x="3340237" y="760836"/>
            <a:ext cx="5511506" cy="5336327"/>
            <a:chOff x="3611541" y="2099733"/>
            <a:chExt cx="3251200" cy="32512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6C2649-64C0-F64D-8465-127D9132D6EB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107B2634-20B7-0549-9959-611D7907687A}"/>
                </a:ext>
              </a:extLst>
            </p:cNvPr>
            <p:cNvSpPr txBox="1"/>
            <p:nvPr/>
          </p:nvSpPr>
          <p:spPr>
            <a:xfrm>
              <a:off x="3895244" y="2435890"/>
              <a:ext cx="268379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dirty="0"/>
                <a:t>ca. 600 Schüler*innen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/>
                <a:t>23 Klassen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dirty="0"/>
                <a:t>40 Lehrer*innen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400" b="1" dirty="0"/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dirty="0"/>
                <a:t>direkte S-Bahnanbindung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400" dirty="0"/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/>
                <a:t>ca</a:t>
              </a:r>
              <a:r>
                <a:rPr lang="de-DE" sz="2400" kern="1200" dirty="0"/>
                <a:t>. </a:t>
              </a:r>
              <a:r>
                <a:rPr lang="de-DE" sz="2400" b="1" dirty="0"/>
                <a:t>15</a:t>
              </a:r>
              <a:r>
                <a:rPr lang="de-DE" sz="2400" b="1" kern="1200" dirty="0"/>
                <a:t> Leistungssportler*innen 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/>
                <a:t>aus verschiedenen Sportarten</a:t>
              </a:r>
            </a:p>
          </p:txBody>
        </p:sp>
      </p:grpSp>
      <p:pic>
        <p:nvPicPr>
          <p:cNvPr id="32" name="Picture 4" descr="Bürgerverein Untertürkheim e.V.">
            <a:extLst>
              <a:ext uri="{FF2B5EF4-FFF2-40B4-BE49-F238E27FC236}">
                <a16:creationId xmlns:a16="http://schemas.microsoft.com/office/drawing/2014/main" id="{BFBD5689-79B3-C44E-9C9C-A3A62A35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2" y="2451765"/>
            <a:ext cx="3106779" cy="21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auNetz.de - Meldung">
            <a:extLst>
              <a:ext uri="{FF2B5EF4-FFF2-40B4-BE49-F238E27FC236}">
                <a16:creationId xmlns:a16="http://schemas.microsoft.com/office/drawing/2014/main" id="{7C4A51F0-4606-7147-87FD-DC53C558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39" y="2451765"/>
            <a:ext cx="3115405" cy="21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BC2AB6E-18EF-4943-8981-544C800A2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669" y="6013375"/>
            <a:ext cx="1920582" cy="6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ordPictureWatermark1">
            <a:extLst>
              <a:ext uri="{FF2B5EF4-FFF2-40B4-BE49-F238E27FC236}">
                <a16:creationId xmlns:a16="http://schemas.microsoft.com/office/drawing/2014/main" id="{E7520372-94D1-8C41-81D0-E633352A07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b="60203"/>
          <a:stretch/>
        </p:blipFill>
        <p:spPr bwMode="auto">
          <a:xfrm>
            <a:off x="9370362" y="9"/>
            <a:ext cx="2821638" cy="3541885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E3B74C-8C98-424A-94D7-294AA47D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76" y="5804957"/>
            <a:ext cx="3107006" cy="10530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D57AD4-D26B-3744-82FC-1241202F9F66}"/>
              </a:ext>
            </a:extLst>
          </p:cNvPr>
          <p:cNvSpPr txBox="1"/>
          <p:nvPr/>
        </p:nvSpPr>
        <p:spPr>
          <a:xfrm>
            <a:off x="681028" y="3541905"/>
            <a:ext cx="1082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105AD80-6C96-194B-B0FC-1C3A001E0924}"/>
              </a:ext>
            </a:extLst>
          </p:cNvPr>
          <p:cNvGrpSpPr/>
          <p:nvPr/>
        </p:nvGrpSpPr>
        <p:grpSpPr>
          <a:xfrm>
            <a:off x="95134" y="93360"/>
            <a:ext cx="3691527" cy="3599555"/>
            <a:chOff x="3611541" y="2099733"/>
            <a:chExt cx="3251200" cy="3251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4C2B47-5769-E442-9101-FA64BAFCBDB7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4A035F25-764E-8541-99F3-17E925984D7D}"/>
                </a:ext>
              </a:extLst>
            </p:cNvPr>
            <p:cNvSpPr txBox="1"/>
            <p:nvPr/>
          </p:nvSpPr>
          <p:spPr>
            <a:xfrm>
              <a:off x="3994605" y="2482315"/>
              <a:ext cx="248507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dirty="0"/>
                <a:t>Deine Vorteile 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dirty="0"/>
                <a:t>an der 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dirty="0"/>
                <a:t>Linden-Realschule</a:t>
              </a:r>
              <a:endParaRPr lang="de-DE" sz="2400" b="1" kern="1200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A3A157A-64CF-9148-B2EF-5B361845438B}"/>
              </a:ext>
            </a:extLst>
          </p:cNvPr>
          <p:cNvGrpSpPr/>
          <p:nvPr/>
        </p:nvGrpSpPr>
        <p:grpSpPr>
          <a:xfrm>
            <a:off x="1505090" y="2748217"/>
            <a:ext cx="4210859" cy="4039283"/>
            <a:chOff x="3611541" y="2099733"/>
            <a:chExt cx="3251200" cy="32512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8A77F1-19A2-3041-9F89-D3C8E4906610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BB9E89F-DF6E-BE44-8A6D-B3FB1949C9F3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Freistellungen </a:t>
              </a:r>
              <a:r>
                <a:rPr lang="de-DE" sz="2000" kern="1200" dirty="0"/>
                <a:t>für…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Training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Lehrgänge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/>
                <a:t>Wettkämpfe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Meisterschaften</a:t>
              </a:r>
              <a:endParaRPr lang="de-DE" sz="2000" kern="1200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741CB05-51DA-A244-9F7B-415820DA3764}"/>
              </a:ext>
            </a:extLst>
          </p:cNvPr>
          <p:cNvGrpSpPr/>
          <p:nvPr/>
        </p:nvGrpSpPr>
        <p:grpSpPr>
          <a:xfrm>
            <a:off x="4553081" y="407161"/>
            <a:ext cx="4073718" cy="4039282"/>
            <a:chOff x="3611541" y="2099733"/>
            <a:chExt cx="3251200" cy="3251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C6D9D7-EC32-A14A-866B-F968C5E51743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59D8B61B-8F89-2540-97D1-29D9A8B0D80B}"/>
                </a:ext>
              </a:extLst>
            </p:cNvPr>
            <p:cNvSpPr txBox="1"/>
            <p:nvPr/>
          </p:nvSpPr>
          <p:spPr>
            <a:xfrm>
              <a:off x="3901229" y="2468266"/>
              <a:ext cx="2663916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b="1" dirty="0"/>
                <a:t>Nachholen von verpasstem Unterricht</a:t>
              </a:r>
            </a:p>
            <a:p>
              <a:pPr lvl="0" algn="ctr" defTabSz="2755900">
                <a:spcBef>
                  <a:spcPct val="0"/>
                </a:spcBef>
              </a:pPr>
              <a:endParaRPr lang="de-DE" sz="2000" kern="1200" dirty="0"/>
            </a:p>
            <a:p>
              <a:pPr lvl="0" algn="ctr" defTabSz="2755900">
                <a:spcBef>
                  <a:spcPct val="0"/>
                </a:spcBef>
              </a:pPr>
              <a:r>
                <a:rPr lang="de-DE" sz="2000" kern="1200" dirty="0"/>
                <a:t>Nachführunterricht</a:t>
              </a:r>
            </a:p>
            <a:p>
              <a:pPr lvl="0" algn="ctr" defTabSz="2755900">
                <a:spcBef>
                  <a:spcPct val="0"/>
                </a:spcBef>
              </a:pPr>
              <a:endParaRPr lang="de-DE" sz="2000" dirty="0"/>
            </a:p>
            <a:p>
              <a:pPr algn="ctr" defTabSz="2755900">
                <a:spcBef>
                  <a:spcPct val="0"/>
                </a:spcBef>
              </a:pPr>
              <a:r>
                <a:rPr lang="de-DE" sz="2000" dirty="0"/>
                <a:t>Bereitstellung von Unterrichtsmaterial auf der digitalen Lernplattform "Schulmanager Online"</a:t>
              </a:r>
              <a:endParaRPr lang="de-DE" sz="2000" kern="1200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B50BCD9-69EB-6743-A3C2-6C0648836FAD}"/>
              </a:ext>
            </a:extLst>
          </p:cNvPr>
          <p:cNvGrpSpPr/>
          <p:nvPr/>
        </p:nvGrpSpPr>
        <p:grpSpPr>
          <a:xfrm>
            <a:off x="8344863" y="1629222"/>
            <a:ext cx="3691527" cy="3599555"/>
            <a:chOff x="3611541" y="2099733"/>
            <a:chExt cx="3251200" cy="3251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24C164-B5AD-754F-AC25-DB7C82D73231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CEEDD4A6-F8D9-C94C-9EFC-2DAC7CD60F21}"/>
                </a:ext>
              </a:extLst>
            </p:cNvPr>
            <p:cNvSpPr txBox="1"/>
            <p:nvPr/>
          </p:nvSpPr>
          <p:spPr>
            <a:xfrm>
              <a:off x="3994605" y="2654768"/>
              <a:ext cx="248507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dirty="0"/>
                <a:t>Individuelle Steuerung </a:t>
              </a:r>
              <a:r>
                <a:rPr lang="de-DE" sz="2000" dirty="0"/>
                <a:t>von 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Klassenarbeiten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 (auch auf Lehrgängen)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/>
                <a:t>Referaten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Hausarbeiten</a:t>
              </a:r>
            </a:p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/>
                <a:t>Leistungsnachweise</a:t>
              </a:r>
            </a:p>
          </p:txBody>
        </p:sp>
      </p:grpSp>
      <p:pic>
        <p:nvPicPr>
          <p:cNvPr id="23" name="Grafik 2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30E9DC24-1BE2-C140-BBCB-D0E3734AD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669" y="6013375"/>
            <a:ext cx="1920582" cy="6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ordPictureWatermark1">
            <a:extLst>
              <a:ext uri="{FF2B5EF4-FFF2-40B4-BE49-F238E27FC236}">
                <a16:creationId xmlns:a16="http://schemas.microsoft.com/office/drawing/2014/main" id="{E7520372-94D1-8C41-81D0-E633352A07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b="60203"/>
          <a:stretch/>
        </p:blipFill>
        <p:spPr bwMode="auto">
          <a:xfrm>
            <a:off x="9370362" y="9"/>
            <a:ext cx="2821638" cy="3541885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E3B74C-8C98-424A-94D7-294AA47D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76" y="5804957"/>
            <a:ext cx="3107006" cy="1053033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105AD80-6C96-194B-B0FC-1C3A001E0924}"/>
              </a:ext>
            </a:extLst>
          </p:cNvPr>
          <p:cNvGrpSpPr/>
          <p:nvPr/>
        </p:nvGrpSpPr>
        <p:grpSpPr>
          <a:xfrm>
            <a:off x="95134" y="93360"/>
            <a:ext cx="3691527" cy="3599555"/>
            <a:chOff x="3611541" y="2099733"/>
            <a:chExt cx="3251200" cy="3251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4C2B47-5769-E442-9101-FA64BAFCBDB7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4A035F25-764E-8541-99F3-17E925984D7D}"/>
                </a:ext>
              </a:extLst>
            </p:cNvPr>
            <p:cNvSpPr txBox="1"/>
            <p:nvPr/>
          </p:nvSpPr>
          <p:spPr>
            <a:xfrm>
              <a:off x="3994605" y="2544259"/>
              <a:ext cx="248507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400" b="1" dirty="0"/>
                <a:t>Was unterscheidet die 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400" b="1" dirty="0"/>
                <a:t>Linden-Realschule von anderen Schulen? </a:t>
              </a:r>
              <a:endParaRPr lang="de-DE" sz="2400" b="1" kern="1200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A3A157A-64CF-9148-B2EF-5B361845438B}"/>
              </a:ext>
            </a:extLst>
          </p:cNvPr>
          <p:cNvGrpSpPr/>
          <p:nvPr/>
        </p:nvGrpSpPr>
        <p:grpSpPr>
          <a:xfrm>
            <a:off x="622695" y="3506362"/>
            <a:ext cx="2909233" cy="2790704"/>
            <a:chOff x="3611541" y="2099733"/>
            <a:chExt cx="3251200" cy="32512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8A77F1-19A2-3041-9F89-D3C8E4906610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BB9E89F-DF6E-BE44-8A6D-B3FB1949C9F3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dirty="0"/>
                <a:t>kurze</a:t>
              </a:r>
              <a:r>
                <a:rPr lang="de-DE" sz="2000" b="1" kern="1200" dirty="0"/>
                <a:t> Wege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EC6DFFB-96F3-3C4C-A6EF-9BB7BB05586E}"/>
              </a:ext>
            </a:extLst>
          </p:cNvPr>
          <p:cNvGrpSpPr/>
          <p:nvPr/>
        </p:nvGrpSpPr>
        <p:grpSpPr>
          <a:xfrm>
            <a:off x="8533927" y="2897732"/>
            <a:ext cx="2909233" cy="2790704"/>
            <a:chOff x="3611541" y="2099733"/>
            <a:chExt cx="3251200" cy="32512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30CF7B-1E4D-5B4C-9B1F-6693633AF26C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C43D79C7-2B29-D34C-88A2-0C23023F035C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dirty="0"/>
                <a:t>individuelle</a:t>
              </a:r>
              <a:r>
                <a:rPr lang="de-DE" sz="2000" kern="1200" dirty="0"/>
                <a:t> </a:t>
              </a:r>
              <a:r>
                <a:rPr lang="de-DE" sz="2000" b="1" kern="1200" dirty="0"/>
                <a:t>Betreuung</a:t>
              </a:r>
              <a:r>
                <a:rPr lang="de-DE" sz="2000" kern="1200" dirty="0"/>
                <a:t> und Lösungen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C1FD645-FFDF-4E4C-AB7D-B17FB92F186F}"/>
              </a:ext>
            </a:extLst>
          </p:cNvPr>
          <p:cNvGrpSpPr/>
          <p:nvPr/>
        </p:nvGrpSpPr>
        <p:grpSpPr>
          <a:xfrm>
            <a:off x="3153567" y="2667175"/>
            <a:ext cx="2909233" cy="2790704"/>
            <a:chOff x="3611541" y="2099733"/>
            <a:chExt cx="3251200" cy="32512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FD38006-4D7A-BE42-8739-2EBBD526BEAA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32E06738-88BA-3549-9C04-87A2E74F2462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dirty="0"/>
                <a:t>sehr </a:t>
              </a:r>
              <a:r>
                <a:rPr lang="de-DE" sz="2000" b="1" dirty="0"/>
                <a:t>persönlicher und enger Kontakt </a:t>
              </a:r>
              <a:r>
                <a:rPr lang="de-DE" sz="2000" dirty="0"/>
                <a:t>zu den Lehrer*innen</a:t>
              </a:r>
              <a:endParaRPr lang="de-DE" sz="2000" kern="1200" dirty="0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8D971A6-13FE-EB47-8C37-F0D2E89B6453}"/>
              </a:ext>
            </a:extLst>
          </p:cNvPr>
          <p:cNvGrpSpPr/>
          <p:nvPr/>
        </p:nvGrpSpPr>
        <p:grpSpPr>
          <a:xfrm>
            <a:off x="6845549" y="1073081"/>
            <a:ext cx="2909233" cy="2790704"/>
            <a:chOff x="3611541" y="2099733"/>
            <a:chExt cx="3251200" cy="32512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8B116F-5951-D74C-A052-26556522C76B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A35B69C8-8732-2B4E-86B5-4F21A22506C4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dirty="0"/>
                <a:t>wenig</a:t>
              </a:r>
              <a:r>
                <a:rPr lang="de-DE" sz="2000" b="1" kern="1200" dirty="0"/>
                <a:t> Nachmittags-unterricht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5DFA5E0-AF1A-7E43-B9B5-D1BBD3AC996E}"/>
              </a:ext>
            </a:extLst>
          </p:cNvPr>
          <p:cNvGrpSpPr/>
          <p:nvPr/>
        </p:nvGrpSpPr>
        <p:grpSpPr>
          <a:xfrm>
            <a:off x="4428107" y="414211"/>
            <a:ext cx="2909233" cy="2790704"/>
            <a:chOff x="3611541" y="2099733"/>
            <a:chExt cx="3251200" cy="32512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3D9ABD-25E3-5343-905F-FFFE8B0C61F5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CF643E47-2ACB-7F4F-9231-B3573A508CE2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b="1" dirty="0"/>
                <a:t>wenig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b="1" dirty="0"/>
                <a:t>Wochenstunden</a:t>
              </a:r>
              <a:endParaRPr lang="de-DE" sz="2000" b="1" kern="1200" dirty="0"/>
            </a:p>
          </p:txBody>
        </p:sp>
      </p:grpSp>
      <p:pic>
        <p:nvPicPr>
          <p:cNvPr id="24" name="Grafik 2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C79E4BB-5952-9140-B7F0-602367BF7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669" y="6013375"/>
            <a:ext cx="1920582" cy="6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ordPictureWatermark1">
            <a:extLst>
              <a:ext uri="{FF2B5EF4-FFF2-40B4-BE49-F238E27FC236}">
                <a16:creationId xmlns:a16="http://schemas.microsoft.com/office/drawing/2014/main" id="{E7520372-94D1-8C41-81D0-E633352A07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b="60203"/>
          <a:stretch/>
        </p:blipFill>
        <p:spPr bwMode="auto">
          <a:xfrm>
            <a:off x="9370362" y="9"/>
            <a:ext cx="2821638" cy="3541885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E3B74C-8C98-424A-94D7-294AA47D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76" y="5804957"/>
            <a:ext cx="3107006" cy="1053033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105AD80-6C96-194B-B0FC-1C3A001E0924}"/>
              </a:ext>
            </a:extLst>
          </p:cNvPr>
          <p:cNvGrpSpPr/>
          <p:nvPr/>
        </p:nvGrpSpPr>
        <p:grpSpPr>
          <a:xfrm>
            <a:off x="95134" y="93360"/>
            <a:ext cx="3691527" cy="3599555"/>
            <a:chOff x="3611541" y="2099733"/>
            <a:chExt cx="3251200" cy="3251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4C2B47-5769-E442-9101-FA64BAFCBDB7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4A035F25-764E-8541-99F3-17E925984D7D}"/>
                </a:ext>
              </a:extLst>
            </p:cNvPr>
            <p:cNvSpPr txBox="1"/>
            <p:nvPr/>
          </p:nvSpPr>
          <p:spPr>
            <a:xfrm>
              <a:off x="3994605" y="2482315"/>
              <a:ext cx="2485072" cy="2345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b="1" dirty="0"/>
                <a:t>Fazit</a:t>
              </a:r>
              <a:endParaRPr lang="de-DE" sz="2400" b="1" kern="1200" dirty="0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EC6DFFB-96F3-3C4C-A6EF-9BB7BB05586E}"/>
              </a:ext>
            </a:extLst>
          </p:cNvPr>
          <p:cNvGrpSpPr/>
          <p:nvPr/>
        </p:nvGrpSpPr>
        <p:grpSpPr>
          <a:xfrm>
            <a:off x="4167334" y="1394093"/>
            <a:ext cx="2909233" cy="2790704"/>
            <a:chOff x="3611541" y="2099733"/>
            <a:chExt cx="3251200" cy="32512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30CF7B-1E4D-5B4C-9B1F-6693633AF26C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C43D79C7-2B29-D34C-88A2-0C23023F035C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755900">
                <a:spcBef>
                  <a:spcPct val="0"/>
                </a:spcBef>
              </a:pPr>
              <a:r>
                <a:rPr lang="de-DE" sz="2000" b="1" dirty="0"/>
                <a:t>weniger Druck 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b="1" dirty="0"/>
                <a:t>für die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b="1" dirty="0"/>
                <a:t>Vereinbarkeit 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dirty="0"/>
                <a:t>von Schule und Leistungssport</a:t>
              </a:r>
              <a:endParaRPr lang="de-DE" sz="2000" kern="1200" dirty="0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C1FD645-FFDF-4E4C-AB7D-B17FB92F186F}"/>
              </a:ext>
            </a:extLst>
          </p:cNvPr>
          <p:cNvGrpSpPr/>
          <p:nvPr/>
        </p:nvGrpSpPr>
        <p:grpSpPr>
          <a:xfrm>
            <a:off x="2083667" y="3014466"/>
            <a:ext cx="2909233" cy="2790704"/>
            <a:chOff x="3611541" y="2099733"/>
            <a:chExt cx="3251200" cy="32512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FD38006-4D7A-BE42-8739-2EBBD526BEAA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32E06738-88BA-3549-9C04-87A2E74F2462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755900">
                <a:spcBef>
                  <a:spcPct val="0"/>
                </a:spcBef>
              </a:pPr>
              <a:r>
                <a:rPr lang="de-DE" sz="2000" b="1" dirty="0"/>
                <a:t>mehr Zeit 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b="1" dirty="0"/>
                <a:t>zur 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b="1" dirty="0"/>
                <a:t>Eingewöhnung</a:t>
              </a:r>
              <a:endParaRPr lang="de-DE" sz="2000" b="1" kern="1200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32861E3-740E-FD41-9475-F48EB346DE84}"/>
              </a:ext>
            </a:extLst>
          </p:cNvPr>
          <p:cNvGrpSpPr/>
          <p:nvPr/>
        </p:nvGrpSpPr>
        <p:grpSpPr>
          <a:xfrm>
            <a:off x="6725041" y="2145283"/>
            <a:ext cx="2909233" cy="2790704"/>
            <a:chOff x="3611541" y="2099733"/>
            <a:chExt cx="3251200" cy="32512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46F37E0-00A2-7F48-B8AB-AEEDB2DBD0DD}"/>
                </a:ext>
              </a:extLst>
            </p:cNvPr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FFC700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AF540FA0-0904-5647-AC3A-FD7841EBD8EF}"/>
                </a:ext>
              </a:extLst>
            </p:cNvPr>
            <p:cNvSpPr txBox="1"/>
            <p:nvPr/>
          </p:nvSpPr>
          <p:spPr>
            <a:xfrm>
              <a:off x="3946877" y="2489766"/>
              <a:ext cx="2671191" cy="248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755900">
                <a:spcBef>
                  <a:spcPct val="0"/>
                </a:spcBef>
              </a:pPr>
              <a:r>
                <a:rPr lang="de-DE" sz="2000" b="1" dirty="0"/>
                <a:t>perfekte Vorbereitung 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dirty="0"/>
                <a:t>aufs 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dirty="0"/>
                <a:t>berufliche Gymnasium 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dirty="0"/>
                <a:t>oder </a:t>
              </a:r>
            </a:p>
            <a:p>
              <a:pPr marL="0" lvl="0" indent="0" algn="ctr" defTabSz="2755900">
                <a:spcBef>
                  <a:spcPct val="0"/>
                </a:spcBef>
                <a:buNone/>
              </a:pPr>
              <a:r>
                <a:rPr lang="de-DE" sz="2000" dirty="0"/>
                <a:t>Berufskolleg</a:t>
              </a:r>
              <a:endParaRPr lang="de-DE" sz="2000" kern="1200" dirty="0"/>
            </a:p>
          </p:txBody>
        </p:sp>
      </p:grpSp>
      <p:pic>
        <p:nvPicPr>
          <p:cNvPr id="19" name="Grafik 1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120B88F-CD15-394E-8E86-3A9FBAED2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669" y="6013375"/>
            <a:ext cx="1920582" cy="6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ordPictureWatermark1">
            <a:extLst>
              <a:ext uri="{FF2B5EF4-FFF2-40B4-BE49-F238E27FC236}">
                <a16:creationId xmlns:a16="http://schemas.microsoft.com/office/drawing/2014/main" id="{E7520372-94D1-8C41-81D0-E633352A07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b="60203"/>
          <a:stretch/>
        </p:blipFill>
        <p:spPr bwMode="auto">
          <a:xfrm>
            <a:off x="7362178" y="-126152"/>
            <a:ext cx="5128260" cy="627506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D0DBE5-7682-3149-9F48-2976A10F1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869" y="3597522"/>
            <a:ext cx="8572500" cy="1733178"/>
          </a:xfrm>
        </p:spPr>
        <p:txBody>
          <a:bodyPr anchor="b"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Matthias Frank</a:t>
            </a:r>
            <a:br>
              <a:rPr lang="de-D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frank@linden-realschule.de</a:t>
            </a:r>
            <a:endParaRPr lang="de-DE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55BF26-F0E3-D14D-9B76-EC737281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71" y="5229906"/>
            <a:ext cx="5168706" cy="1754246"/>
          </a:xfrm>
          <a:prstGeom prst="rect">
            <a:avLst/>
          </a:prstGeom>
        </p:spPr>
      </p:pic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53E89A6-7314-B847-A401-772A44C11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178" y="3966080"/>
            <a:ext cx="4037342" cy="13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5285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Macintosh PowerPoint</Application>
  <PresentationFormat>Breitbild</PresentationFormat>
  <Paragraphs>54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Modern Love</vt:lpstr>
      <vt:lpstr>BohemianVTI</vt:lpstr>
      <vt:lpstr>Linden-Realschule Stuttgart  Matthias Frank  Sportkoordinationslehrer Realschulkonrektor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  Matthias Frank frank@linden-realschule.de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8219</dc:creator>
  <cp:lastModifiedBy>Stefanie Kieble</cp:lastModifiedBy>
  <cp:revision>44</cp:revision>
  <dcterms:created xsi:type="dcterms:W3CDTF">2021-05-04T14:40:37Z</dcterms:created>
  <dcterms:modified xsi:type="dcterms:W3CDTF">2024-01-16T16:55:47Z</dcterms:modified>
</cp:coreProperties>
</file>